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8" r:id="rId3"/>
    <p:sldMasterId id="2147483708" r:id="rId4"/>
    <p:sldMasterId id="2147483720" r:id="rId5"/>
  </p:sldMasterIdLst>
  <p:notesMasterIdLst>
    <p:notesMasterId r:id="rId13"/>
  </p:notesMasterIdLst>
  <p:sldIdLst>
    <p:sldId id="264" r:id="rId6"/>
    <p:sldId id="260" r:id="rId7"/>
    <p:sldId id="258" r:id="rId8"/>
    <p:sldId id="298" r:id="rId9"/>
    <p:sldId id="302" r:id="rId10"/>
    <p:sldId id="299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7362-B4E1-4CCC-8E64-E20642D01436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2AB62-77D2-4136-836A-827EDA3366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185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e06e572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7e06e572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88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6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20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6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8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12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7184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976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386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0286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8669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172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99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416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6090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23686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4800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6464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02560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7353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49334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4115904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90116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302110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072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246566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36328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88692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4060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9388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6087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3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2" y="4682064"/>
            <a:ext cx="8936847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2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1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829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505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3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6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4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8" y="5177408"/>
            <a:ext cx="566013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341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8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7302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4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3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05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94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08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1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1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1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2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9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60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1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1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3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5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5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4561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8182-0D9C-478E-83B8-964FB5302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77C75-92A6-4A0C-B28D-BD9E0F29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6FAEF-20E4-4043-849E-43A15F23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CFB65-A63F-4609-BEE9-A679FA8E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7ED6F-374A-4F0A-8FFE-401697C1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4282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8909-0BA9-4CC7-97D2-402AF40E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CEFC1-7B9B-42FC-A530-1F917CB60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C842-D2F2-44C4-9271-B20F7260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8E8D6-1581-4F09-B921-89ACEE79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6707C-D172-4228-AF8E-ADD4E6F6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496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2AA-CB7E-4F45-8EF0-FAB1CC6C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46E66-7730-4BC0-98EB-9DD30A002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FC11-42C8-43BC-BB25-E88C362F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5381-48E8-4EF9-9E47-5D7A2840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2782-5791-4FB1-9B08-C7713468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6729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525-3F54-407E-A60C-13CB6191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8BFA-F79A-4663-A3E2-65EA848AD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1114-F0EE-49E7-A06B-2F58BEBE5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0BE72-3DF7-4D05-9B57-802B48A8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8F78D-9002-4E81-8096-2B77DDDE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4EBD1-55BE-4EF1-8D13-FD06F901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332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AD0-3D65-4F8A-BF42-7AA7F97D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D2D9E-3BD3-430E-9278-49D53A248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437D9-E4C5-4CE6-BB83-CDA9734D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A2E3B-8D82-4940-A3F4-31CA0A63F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880F7-D75A-42E3-B223-CA31EA214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277DB-D534-4F09-8B5E-7064D69E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EDA233-94A7-4259-B452-D511A9F5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64BB2-0EFE-400F-AA8E-136D78FC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68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377408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DF93-C639-4BB9-92CA-C02CA585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E23-13D1-4158-96CF-673FF9A8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020B6-6636-4735-ADF8-567D7E8E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59AE0-7E81-414D-A329-9E14CB0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984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06235-211D-4E8D-A24F-DDC4569E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7F4F0-43B8-47EB-B6D5-FDF51760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ED976-CCBA-40BB-B752-AE2ADD84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0243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890E-8CFE-4284-B777-34EC9F0E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E4DE-53EA-43AA-940C-C0E57CDF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1EF0A-24D0-4A7A-B1C3-509C82DB5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5433F-BB82-404B-9F3D-7EFC1F30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F0772-0E4A-4DEE-99DF-783B66D6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4BF92-6B27-4E5F-93DC-07319FEC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3588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CB64-33F0-455D-8C59-63A870DF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1AB45-F895-4091-B420-BFED97CE4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F6532-F293-45C8-BC54-C3A36C70B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67EA6-7B35-4572-8115-34D41DC1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903A5-A1C4-4116-AA19-4C0BAC0E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4CFE8-579C-472B-8619-17B74BA3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422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58AA-404F-46A1-B24D-C55B91E3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19A93-C90C-421E-974A-59AB04CD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31A22-A884-4AB3-99BD-E664A28B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B088-EC1C-4A8B-A755-62FB6781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FD24B-E4A8-479D-BD36-2937365C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10866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45E9D-091A-46C6-ADF8-BC84D047D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C0F43-F06E-4D28-ACB5-2AA3A4B3D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8353-A251-4F7A-924D-F5C0A5F7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78A69-0477-4169-A1AC-748C8EC6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867CA-9743-412D-A9E6-E55F86BF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19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3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72132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6" y="3013677"/>
            <a:ext cx="10787271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6"/>
            <a:ext cx="5251451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457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6"/>
            <a:ext cx="5251451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81"/>
            <a:ext cx="5251451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285065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81"/>
            <a:ext cx="5251451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6"/>
            <a:ext cx="5251451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8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US" noProof="0" dirty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2351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7"/>
            <a:ext cx="4018723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3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7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7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7"/>
            <a:ext cx="4018723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3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7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109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7"/>
            <a:ext cx="6043247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7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9"/>
            <a:ext cx="6043247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16551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1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91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7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032949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7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6"/>
            <a:ext cx="5251451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81"/>
            <a:ext cx="5251451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719065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319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3" y="1189038"/>
            <a:ext cx="6107907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3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8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8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17079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3" y="1189038"/>
            <a:ext cx="6107907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3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2166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1" y="0"/>
            <a:ext cx="5032375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801279"/>
            <a:ext cx="3932239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4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9"/>
            <a:ext cx="6565107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7075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1" y="0"/>
            <a:ext cx="5032375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801279"/>
            <a:ext cx="3932239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9"/>
            <a:ext cx="6565107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4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4100505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570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7958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81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1976646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Email address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6606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594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774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5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9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0266-52F8-4DA8-8899-F30705C6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8415-B4D4-44A8-9189-C966BCF46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33F36-E268-4834-9EFA-415DDB150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6DFA-4914-4BF7-988A-2CF16342BDD4}" type="datetimeFigureOut">
              <a:rPr lang="en-IN" smtClean="0"/>
              <a:t>19-05-2021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7B60-9B1B-40B4-A7C7-F7E640CC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9701B-2D91-4011-90EC-D0383724D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4CB0-BCC6-4883-B52D-204C4EF8DF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2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7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315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091263"/>
            <a:ext cx="9296400" cy="2590800"/>
          </a:xfrm>
        </p:spPr>
        <p:txBody>
          <a:bodyPr>
            <a:normAutofit/>
          </a:bodyPr>
          <a:lstStyle/>
          <a:p>
            <a:r>
              <a:rPr lang="en-IN" sz="6100" dirty="0"/>
              <a:t>Language Detection </a:t>
            </a:r>
            <a:br>
              <a:rPr lang="en-IN" sz="6100" dirty="0"/>
            </a:br>
            <a:r>
              <a:rPr lang="en-IN" sz="6100" dirty="0"/>
              <a:t>Model</a:t>
            </a:r>
            <a:br>
              <a:rPr lang="en-IN" sz="6100" b="1" i="1" dirty="0"/>
            </a:br>
            <a:r>
              <a:rPr lang="en-IN" sz="6100" i="1" dirty="0"/>
              <a:t>Using Deep Learning</a:t>
            </a: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4"/>
            <a:ext cx="8652788" cy="7643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HPE Internship Group-8</a:t>
            </a:r>
          </a:p>
          <a:p>
            <a:pPr>
              <a:spcAft>
                <a:spcPts val="600"/>
              </a:spcAft>
            </a:pPr>
            <a:r>
              <a:rPr lang="en-US" dirty="0"/>
              <a:t>Sonal Ganvir, Anurag De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193" y="334055"/>
            <a:ext cx="4404097" cy="1401531"/>
          </a:xfrm>
        </p:spPr>
        <p:txBody>
          <a:bodyPr/>
          <a:lstStyle/>
          <a:p>
            <a:pPr algn="ctr"/>
            <a:r>
              <a:rPr lang="en-US" sz="4000" i="1" dirty="0">
                <a:latin typeface="Solid Edge Stencil" pitchFamily="2" charset="0"/>
              </a:rPr>
              <a:t>Problem Statement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902" y="2112886"/>
            <a:ext cx="4404096" cy="4379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opperplate Gothic Bold" panose="020E0705020206020404" pitchFamily="34" charset="0"/>
              </a:rPr>
              <a:t>Input:</a:t>
            </a:r>
          </a:p>
          <a:p>
            <a:pPr marL="0" indent="0">
              <a:buNone/>
            </a:pPr>
            <a:r>
              <a:rPr lang="en-US" sz="2000" dirty="0"/>
              <a:t>10 Multi-lingual Languages {European </a:t>
            </a:r>
          </a:p>
          <a:p>
            <a:pPr marL="0" indent="0">
              <a:buNone/>
            </a:pPr>
            <a:r>
              <a:rPr lang="en-US" sz="2000" dirty="0"/>
              <a:t>texts}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b="1" dirty="0">
                <a:latin typeface="Copperplate Gothic Bold" panose="020E0705020206020404" pitchFamily="34" charset="0"/>
              </a:rPr>
              <a:t>Expected Output:</a:t>
            </a:r>
          </a:p>
          <a:p>
            <a:pPr marL="0" indent="0">
              <a:buNone/>
            </a:pPr>
            <a:r>
              <a:rPr lang="en-US" sz="2000" dirty="0"/>
              <a:t>Detect all languages with the percentage distribution of input texts.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5B424-F2DB-470D-9DDC-8E78CDC4096B}"/>
              </a:ext>
            </a:extLst>
          </p:cNvPr>
          <p:cNvSpPr/>
          <p:nvPr/>
        </p:nvSpPr>
        <p:spPr>
          <a:xfrm>
            <a:off x="10147177" y="6492877"/>
            <a:ext cx="1455938" cy="280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0" y="1468807"/>
            <a:ext cx="3635600" cy="4051053"/>
            <a:chOff x="0" y="1189989"/>
            <a:chExt cx="2726700" cy="3038290"/>
          </a:xfrm>
        </p:grpSpPr>
        <p:sp>
          <p:nvSpPr>
            <p:cNvPr id="100" name="Google Shape;100;p15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Data Collection &amp; Processing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410850" y="2057125"/>
              <a:ext cx="1905000" cy="217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Collected dataset from HC Corpus which contains 10 </a:t>
              </a: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+mn-cs"/>
                </a:rPr>
                <a:t>European </a:t>
              </a: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Languages of 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100k Wordlists: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English, Danish, Dutch, French, German, Italian,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Polish, Portuguese,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Spanish, swedish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3187633" y="1471058"/>
            <a:ext cx="3388400" cy="3852205"/>
            <a:chOff x="2194050" y="619525"/>
            <a:chExt cx="2541300" cy="2889154"/>
          </a:xfrm>
        </p:grpSpPr>
        <p:sp>
          <p:nvSpPr>
            <p:cNvPr id="103" name="Google Shape;103;p15"/>
            <p:cNvSpPr/>
            <p:nvPr/>
          </p:nvSpPr>
          <p:spPr>
            <a:xfrm>
              <a:off x="2194050" y="61952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2512202" y="1337525"/>
              <a:ext cx="1905000" cy="217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Converting word 2 vector via one-hot encoding format.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5945238" y="1466887"/>
            <a:ext cx="3388400" cy="3772262"/>
            <a:chOff x="4392949" y="1189875"/>
            <a:chExt cx="2541300" cy="2829197"/>
          </a:xfrm>
        </p:grpSpPr>
        <p:sp>
          <p:nvSpPr>
            <p:cNvPr id="106" name="Google Shape;106;p15"/>
            <p:cNvSpPr/>
            <p:nvPr/>
          </p:nvSpPr>
          <p:spPr>
            <a:xfrm>
              <a:off x="4392949" y="11898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Model Creation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711099" y="1883287"/>
              <a:ext cx="1905000" cy="2135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Design and train the model as DNN (Deep neural network)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Save the model with best accuracy score and less ‘Loss’ value.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8702843" y="1477586"/>
            <a:ext cx="3388400" cy="3852155"/>
            <a:chOff x="6396739" y="1189775"/>
            <a:chExt cx="2541300" cy="2889116"/>
          </a:xfrm>
        </p:grpSpPr>
        <p:sp>
          <p:nvSpPr>
            <p:cNvPr id="109" name="Google Shape;109;p15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Deploying model as API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714905" y="2057125"/>
              <a:ext cx="1905000" cy="2021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Loading the model with prediction function of detecting % distribution of language in Flask API.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lang="en" sz="1600" kern="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Deploying the </a:t>
              </a:r>
              <a:r>
                <a:rPr lang="en" sz="1600" kern="0" dirty="0">
                  <a:solidFill>
                    <a:prstClr val="white"/>
                  </a:solidFill>
                  <a:latin typeface="Roboto"/>
                  <a:ea typeface="Roboto"/>
                  <a:cs typeface="Roboto"/>
                  <a:sym typeface="Roboto"/>
                </a:rPr>
                <a:t>API in website.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328076-FF91-4EF5-9809-3EEACB85D1FC}"/>
              </a:ext>
            </a:extLst>
          </p:cNvPr>
          <p:cNvSpPr txBox="1"/>
          <p:nvPr/>
        </p:nvSpPr>
        <p:spPr>
          <a:xfrm>
            <a:off x="159798" y="201225"/>
            <a:ext cx="1109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Procedure </a:t>
            </a:r>
            <a:endParaRPr lang="en-IN" sz="72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5835635" cy="43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latin typeface="Cobrel"/>
              </a:rPr>
              <a:t>Quality</a:t>
            </a:r>
            <a:r>
              <a:rPr lang="en-GB" dirty="0"/>
              <a:t> </a:t>
            </a:r>
            <a:r>
              <a:rPr lang="en-GB" b="0" dirty="0">
                <a:latin typeface="Corbel" panose="020B0503020204020204" pitchFamily="34" charset="0"/>
              </a:rPr>
              <a:t>aspect of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65229"/>
            <a:ext cx="5472000" cy="5090771"/>
          </a:xfrm>
        </p:spPr>
        <p:txBody>
          <a:bodyPr rtlCol="0"/>
          <a:lstStyle/>
          <a:p>
            <a:r>
              <a:rPr lang="en-GB" b="1" dirty="0"/>
              <a:t>Reliability</a:t>
            </a:r>
            <a:r>
              <a:rPr lang="en-GB" dirty="0"/>
              <a:t>, User can reliable on the this product as it gives same result consistently at anytime, any browser environment, any operating system where the product is operated .</a:t>
            </a:r>
          </a:p>
          <a:p>
            <a:r>
              <a:rPr lang="en-GB" b="1" dirty="0"/>
              <a:t>Serviceability,  </a:t>
            </a:r>
            <a:r>
              <a:rPr lang="en-GB" dirty="0"/>
              <a:t>Developer can easily monitoring the system and repair or upgrade the product easily as per the their requirement</a:t>
            </a:r>
          </a:p>
          <a:p>
            <a:r>
              <a:rPr lang="en-GB" b="1" dirty="0"/>
              <a:t>Performance,  </a:t>
            </a:r>
            <a:r>
              <a:rPr lang="en-GB" dirty="0"/>
              <a:t>User can get result within 0.23 seconds per sentence , 4.94 seconds per paragraph(30 words).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870" y="1544644"/>
            <a:ext cx="4302757" cy="4033060"/>
          </a:xfrm>
        </p:spPr>
      </p:pic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29" y="2914874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39704" y="154464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264AB-9C36-4898-8AC4-19902B4D79C0}"/>
              </a:ext>
            </a:extLst>
          </p:cNvPr>
          <p:cNvSpPr/>
          <p:nvPr/>
        </p:nvSpPr>
        <p:spPr>
          <a:xfrm>
            <a:off x="141402" y="288000"/>
            <a:ext cx="36000" cy="61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460" y="2258193"/>
            <a:ext cx="2405260" cy="2025118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3771" y="3407674"/>
            <a:ext cx="2405261" cy="2025118"/>
          </a:xfrm>
          <a:ln>
            <a:solidFill>
              <a:schemeClr val="tx1"/>
            </a:solidFill>
          </a:ln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4695" y="1225249"/>
            <a:ext cx="2405259" cy="2025119"/>
          </a:xfr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C92B71E-6313-4125-80A8-C1F3C419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4" y="432000"/>
            <a:ext cx="6128598" cy="432000"/>
          </a:xfrm>
        </p:spPr>
        <p:txBody>
          <a:bodyPr rtlCol="0"/>
          <a:lstStyle/>
          <a:p>
            <a:pPr rtl="0"/>
            <a:r>
              <a:rPr lang="en-GB" sz="40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Business </a:t>
            </a:r>
            <a:r>
              <a:rPr lang="en-GB" sz="40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Prospect</a:t>
            </a:r>
          </a:p>
        </p:txBody>
      </p:sp>
      <p:sp>
        <p:nvSpPr>
          <p:cNvPr id="16" name="Content Placeholder 28">
            <a:extLst>
              <a:ext uri="{FF2B5EF4-FFF2-40B4-BE49-F238E27FC236}">
                <a16:creationId xmlns:a16="http://schemas.microsoft.com/office/drawing/2014/main" id="{66664C8B-D80C-49E8-A7F6-EB66B22E1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777" y="1086698"/>
            <a:ext cx="6393605" cy="510991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Many apps require language detection so that they can customize/personalize their user settings or data automatically.  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Eg. 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Customizing/suggesting E-books, blogs, websites  preference for a user.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Multilingual search engine.(Efficient query searching)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Acts as similarity index for two documents.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Subtitles classification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Auto replace/detect next word in multi-language keyboard.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Corbel" panose="020B0503020204020204" pitchFamily="34" charset="0"/>
              </a:rPr>
              <a:t>Decoding language for a general user doesn't know anything about that language.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B401B-3387-4C9B-A3F2-95CAACC6E535}"/>
              </a:ext>
            </a:extLst>
          </p:cNvPr>
          <p:cNvSpPr/>
          <p:nvPr/>
        </p:nvSpPr>
        <p:spPr>
          <a:xfrm>
            <a:off x="131975" y="282804"/>
            <a:ext cx="36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Freeform 5" descr="Hollow accent block">
            <a:extLst>
              <a:ext uri="{FF2B5EF4-FFF2-40B4-BE49-F238E27FC236}">
                <a16:creationId xmlns:a16="http://schemas.microsoft.com/office/drawing/2014/main" id="{5FA71523-2650-4C0D-920F-1C7BEBA28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98105" y="23959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Freeform 5" descr="Solid accent block">
            <a:extLst>
              <a:ext uri="{FF2B5EF4-FFF2-40B4-BE49-F238E27FC236}">
                <a16:creationId xmlns:a16="http://schemas.microsoft.com/office/drawing/2014/main" id="{20BBEEF1-94DB-4E16-A88A-FB1D0F2AA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654020" y="2718364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1CFF8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4000" b="1" dirty="0">
                <a:solidFill>
                  <a:schemeClr val="bg2">
                    <a:lumMod val="50000"/>
                  </a:schemeClr>
                </a:solidFill>
              </a:rPr>
              <a:t>Further</a:t>
            </a:r>
            <a:r>
              <a:rPr lang="en-GB" sz="4000" dirty="0">
                <a:solidFill>
                  <a:schemeClr val="bg2">
                    <a:lumMod val="50000"/>
                  </a:schemeClr>
                </a:solidFill>
              </a:rPr>
              <a:t> development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508" y="1086699"/>
            <a:ext cx="5472000" cy="3600000"/>
          </a:xfrm>
        </p:spPr>
        <p:txBody>
          <a:bodyPr rtlCol="0"/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After sprint retrospective , this model could for further improvement in neural network architecture.</a:t>
            </a:r>
          </a:p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The data word list could be increase to 200k or 300k for each language.</a:t>
            </a:r>
          </a:p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Language detection type can be expand via OCR-Scanner, PDF Scanner, file </a:t>
            </a:r>
            <a:r>
              <a:rPr lang="en-IN">
                <a:solidFill>
                  <a:schemeClr val="bg2">
                    <a:lumMod val="50000"/>
                  </a:schemeClr>
                </a:solidFill>
              </a:rPr>
              <a:t>upload &amp; drawing board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2692" y="1619253"/>
            <a:ext cx="5511800" cy="34925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396106" y="380696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1CFF8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97858" y="446887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54DAB-0FD8-4355-B19E-29619F93C985}"/>
              </a:ext>
            </a:extLst>
          </p:cNvPr>
          <p:cNvSpPr/>
          <p:nvPr/>
        </p:nvSpPr>
        <p:spPr>
          <a:xfrm>
            <a:off x="131975" y="282804"/>
            <a:ext cx="36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5455" cy="6857999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4963607"/>
            <a:ext cx="846997" cy="1172661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4303" y="5627899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DF77B2-1E19-4417-B360-ED8BDDE58E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0913" y="4086254"/>
            <a:ext cx="3521514" cy="28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14210E8-CD69-40F3-BDCD-B50F3E4FF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0052" y="4024015"/>
            <a:ext cx="4459766" cy="1634490"/>
          </a:xfrm>
          <a:solidFill>
            <a:schemeClr val="bg2">
              <a:lumMod val="1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sz="6000" dirty="0">
                <a:latin typeface="Monotype Corsiva" panose="03010101010201010101" pitchFamily="66" charset="0"/>
              </a:rPr>
              <a:t>T</a:t>
            </a:r>
            <a:r>
              <a:rPr lang="en-US" sz="6000" b="0" dirty="0">
                <a:latin typeface="Monotype Corsiva" panose="03010101010201010101" pitchFamily="66" charset="0"/>
              </a:rPr>
              <a:t>he _</a:t>
            </a:r>
            <a:r>
              <a:rPr lang="en-US" sz="6000" dirty="0">
                <a:latin typeface="Monotype Corsiva" panose="03010101010201010101" pitchFamily="66" charset="0"/>
              </a:rPr>
              <a:t>E</a:t>
            </a:r>
            <a:r>
              <a:rPr lang="en-US" sz="6000" b="0" dirty="0">
                <a:latin typeface="Monotype Corsiva" panose="03010101010201010101" pitchFamily="66" charset="0"/>
              </a:rPr>
              <a:t>nd</a:t>
            </a:r>
            <a:endParaRPr lang="en-IN" sz="6000" b="0" dirty="0">
              <a:latin typeface="Monotype Corsiva" panose="03010101010201010101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423E9-F0AF-44C5-8756-634032EC9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73" y="4002375"/>
            <a:ext cx="5493686" cy="16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1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7032_TF16411253.potx" id="{5C094736-29EC-496F-8144-C71724F75EF5}" vid="{F519BBFC-4B6A-4855-9B32-0A798C5877C5}"/>
    </a:ext>
  </a:extLst>
</a:theme>
</file>

<file path=ppt/theme/theme3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356</Words>
  <Application>Microsoft Office PowerPoint</Application>
  <PresentationFormat>Widescreen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29" baseType="lpstr">
      <vt:lpstr>Arial</vt:lpstr>
      <vt:lpstr>Arial Black</vt:lpstr>
      <vt:lpstr>Avenir Next LT Pro</vt:lpstr>
      <vt:lpstr>Avenir Next LT Pro Light</vt:lpstr>
      <vt:lpstr>Bookman Old Style</vt:lpstr>
      <vt:lpstr>Calibri</vt:lpstr>
      <vt:lpstr>Calibri Light</vt:lpstr>
      <vt:lpstr>Cobrel</vt:lpstr>
      <vt:lpstr>Copperplate Gothic Bold</vt:lpstr>
      <vt:lpstr>Corbel</vt:lpstr>
      <vt:lpstr>Garamond</vt:lpstr>
      <vt:lpstr>Gill Sans</vt:lpstr>
      <vt:lpstr>Gill Sans SemiBold</vt:lpstr>
      <vt:lpstr>Monotype Corsiva</vt:lpstr>
      <vt:lpstr>Roboto</vt:lpstr>
      <vt:lpstr>Solid Edge Stencil</vt:lpstr>
      <vt:lpstr>Times New Roman</vt:lpstr>
      <vt:lpstr>2_Office Theme</vt:lpstr>
      <vt:lpstr>1_Office Theme</vt:lpstr>
      <vt:lpstr>SavonVTI</vt:lpstr>
      <vt:lpstr>Office Theme</vt:lpstr>
      <vt:lpstr>3_Office Theme</vt:lpstr>
      <vt:lpstr>Language Detection  Model Using Deep Learning</vt:lpstr>
      <vt:lpstr>Problem Statement</vt:lpstr>
      <vt:lpstr>PowerPoint Presentation</vt:lpstr>
      <vt:lpstr>Quality aspect of product</vt:lpstr>
      <vt:lpstr>Business Prospect</vt:lpstr>
      <vt:lpstr>Further development</vt:lpstr>
      <vt:lpstr>The _End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Detection  Model Using Deep Learning</dc:title>
  <dc:creator>Anurag De</dc:creator>
  <cp:lastModifiedBy>Anurag De</cp:lastModifiedBy>
  <cp:revision>18</cp:revision>
  <dcterms:created xsi:type="dcterms:W3CDTF">2021-02-19T22:16:52Z</dcterms:created>
  <dcterms:modified xsi:type="dcterms:W3CDTF">2021-05-19T11:13:14Z</dcterms:modified>
</cp:coreProperties>
</file>